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1" r:id="rId5"/>
    <p:sldId id="259" r:id="rId6"/>
    <p:sldId id="282" r:id="rId7"/>
    <p:sldId id="274" r:id="rId8"/>
    <p:sldId id="283" r:id="rId9"/>
    <p:sldId id="275" r:id="rId10"/>
    <p:sldId id="284" r:id="rId11"/>
    <p:sldId id="285" r:id="rId12"/>
    <p:sldId id="28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73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7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98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36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35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86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081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479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75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58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348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678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4737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81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35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60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708B6-17D6-48BB-B7B8-AF8402C3B304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D806F95-A3C0-41B8-91A4-3CD156FF9F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61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ADE25FE-C42B-F0A1-F2D7-937606C27480}"/>
              </a:ext>
            </a:extLst>
          </p:cNvPr>
          <p:cNvSpPr txBox="1">
            <a:spLocks/>
          </p:cNvSpPr>
          <p:nvPr/>
        </p:nvSpPr>
        <p:spPr>
          <a:xfrm>
            <a:off x="1788695" y="1710268"/>
            <a:ext cx="8614610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+mn-lt"/>
              </a:rPr>
              <a:t>Виды  машинных строчек (соединительные)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4616B5FE-C56A-ADEA-A12D-70AF6E65D071}"/>
              </a:ext>
            </a:extLst>
          </p:cNvPr>
          <p:cNvSpPr txBox="1">
            <a:spLocks/>
          </p:cNvSpPr>
          <p:nvPr/>
        </p:nvSpPr>
        <p:spPr>
          <a:xfrm>
            <a:off x="2397891" y="4050833"/>
            <a:ext cx="7396217" cy="109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Разработала мастер производственного обучения </a:t>
            </a:r>
          </a:p>
          <a:p>
            <a:r>
              <a:rPr lang="ru-RU" sz="1800" dirty="0"/>
              <a:t>ГБПОУ «Профессиональный лицей № 4» </a:t>
            </a:r>
          </a:p>
          <a:p>
            <a:r>
              <a:rPr lang="ru-RU" sz="1800" u="sng" dirty="0" err="1"/>
              <a:t>Кудзиева</a:t>
            </a:r>
            <a:r>
              <a:rPr lang="ru-RU" sz="1800" u="sng" dirty="0"/>
              <a:t> Лариса </a:t>
            </a:r>
            <a:r>
              <a:rPr lang="ru-RU" sz="1800" u="sng" dirty="0" err="1"/>
              <a:t>Арешовна</a:t>
            </a:r>
            <a:r>
              <a:rPr lang="ru-RU" sz="1800" u="sng" dirty="0"/>
              <a:t> </a:t>
            </a:r>
            <a:endParaRPr lang="ru-RU" u="sng" dirty="0"/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AAD8E0-63AC-B4B5-5392-F6AD7FE3C11F}"/>
              </a:ext>
            </a:extLst>
          </p:cNvPr>
          <p:cNvSpPr txBox="1"/>
          <p:nvPr/>
        </p:nvSpPr>
        <p:spPr>
          <a:xfrm>
            <a:off x="4777818" y="5841995"/>
            <a:ext cx="26363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г. Владикавказ, 2024г.</a:t>
            </a:r>
          </a:p>
        </p:txBody>
      </p:sp>
    </p:spTree>
    <p:extLst>
      <p:ext uri="{BB962C8B-B14F-4D97-AF65-F5344CB8AC3E}">
        <p14:creationId xmlns:p14="http://schemas.microsoft.com/office/powerpoint/2010/main" val="56137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1040-D3CA-B0A0-A98B-D9D14F9B9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10" y="317090"/>
            <a:ext cx="9851922" cy="622381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tx1"/>
                </a:solidFill>
                <a:latin typeface="+mn-lt"/>
              </a:rPr>
              <a:t>Соединительные бывают:</a:t>
            </a:r>
            <a:br>
              <a:rPr lang="ru-RU" sz="4000" dirty="0">
                <a:solidFill>
                  <a:schemeClr val="tx1"/>
                </a:solidFill>
                <a:latin typeface="+mn-lt"/>
              </a:rPr>
            </a:br>
            <a:r>
              <a:rPr lang="ru-RU" sz="4000" dirty="0">
                <a:solidFill>
                  <a:schemeClr val="tx1"/>
                </a:solidFill>
                <a:latin typeface="+mn-lt"/>
              </a:rPr>
              <a:t>	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Стачные: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1.1.Взаутюжку 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1.2.Вразутюжку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1.3.На ребро 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1.4. </a:t>
            </a:r>
            <a:r>
              <a:rPr lang="ru-RU" sz="2400" u="sng" dirty="0" err="1">
                <a:solidFill>
                  <a:schemeClr val="tx1"/>
                </a:solidFill>
                <a:latin typeface="+mn-lt"/>
              </a:rPr>
              <a:t>Расстрочной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 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Настрочные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: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 2.1. С открытыми срезами 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 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2.2. С закрытым срезом 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Накладные: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 3.1. С открытыми срезами 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 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3.2. С закрытым срезом 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Бельевые: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 4.1. Двойной 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 4.2. Запошивочный </a:t>
            </a:r>
            <a:br>
              <a:rPr lang="ru-RU" sz="2400" u="sng" dirty="0">
                <a:solidFill>
                  <a:schemeClr val="tx1"/>
                </a:solidFill>
                <a:latin typeface="+mn-lt"/>
              </a:rPr>
            </a:br>
            <a:r>
              <a:rPr lang="ru-RU" sz="2400" dirty="0">
                <a:solidFill>
                  <a:schemeClr val="tx1"/>
                </a:solidFill>
                <a:latin typeface="+mn-lt"/>
              </a:rPr>
              <a:t>		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 4.3. Шов </a:t>
            </a:r>
            <a:r>
              <a:rPr lang="ru-RU" sz="2400" u="sng" dirty="0" err="1">
                <a:solidFill>
                  <a:schemeClr val="tx1"/>
                </a:solidFill>
                <a:latin typeface="+mn-lt"/>
              </a:rPr>
              <a:t>взамок</a:t>
            </a:r>
            <a:r>
              <a:rPr lang="ru-RU" sz="2400" u="sng" dirty="0">
                <a:solidFill>
                  <a:schemeClr val="tx1"/>
                </a:solidFill>
                <a:latin typeface="+mn-lt"/>
              </a:rPr>
              <a:t>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9950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82688B-402A-7294-37B1-DA7247ED24BE}"/>
              </a:ext>
            </a:extLst>
          </p:cNvPr>
          <p:cNvSpPr txBox="1"/>
          <p:nvPr/>
        </p:nvSpPr>
        <p:spPr>
          <a:xfrm>
            <a:off x="501444" y="383726"/>
            <a:ext cx="3873911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1. Стачные</a:t>
            </a:r>
          </a:p>
          <a:p>
            <a:r>
              <a:rPr lang="ru-RU" sz="2000" u="sng" dirty="0"/>
              <a:t>1.1.Взаутюжку , 1.2.Вразутюжку, 1.3.На ребро </a:t>
            </a:r>
          </a:p>
          <a:p>
            <a:r>
              <a:rPr lang="ru-RU" sz="2000" dirty="0"/>
              <a:t>При выполнении стачного шва две детали складывают</a:t>
            </a:r>
          </a:p>
          <a:p>
            <a:r>
              <a:rPr lang="ru-RU" sz="2000" dirty="0"/>
              <a:t>лицевыми сторонами внутрь, уравнивают срезы и соединяют машинной строчкой параллельно срезам. Затем припуски заутюживают, разутюживают или </a:t>
            </a:r>
            <a:r>
              <a:rPr lang="ru-RU" sz="2000" dirty="0" err="1"/>
              <a:t>приутюживают</a:t>
            </a:r>
            <a:r>
              <a:rPr lang="ru-RU" sz="2000" dirty="0"/>
              <a:t> на ребро. Ширина шва 0,5— 1,5 см и более. Используют для выполнения всех основных швов. Швом стачным на ребро соединяют клинья «годе», подкладку кармана, соединительные складки.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8328D0-CE1C-3918-9C48-5F2447299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905"/>
          <a:stretch/>
        </p:blipFill>
        <p:spPr>
          <a:xfrm>
            <a:off x="4964769" y="865507"/>
            <a:ext cx="4417835" cy="476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4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35EEA5-9782-7136-5F41-EEB4CC3ADB55}"/>
              </a:ext>
            </a:extLst>
          </p:cNvPr>
          <p:cNvSpPr txBox="1"/>
          <p:nvPr/>
        </p:nvSpPr>
        <p:spPr>
          <a:xfrm>
            <a:off x="641555" y="684471"/>
            <a:ext cx="512014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/>
              <a:t>1.4. </a:t>
            </a:r>
            <a:r>
              <a:rPr lang="ru-RU" sz="2400" u="sng" dirty="0" err="1"/>
              <a:t>Расстрочной</a:t>
            </a:r>
            <a:r>
              <a:rPr lang="ru-RU" sz="2400" dirty="0"/>
              <a:t> – детали складывают лицевыми сторонами внутрь и соединяют стачным швом (1) </a:t>
            </a:r>
            <a:r>
              <a:rPr lang="ru-RU" sz="2400" dirty="0" err="1"/>
              <a:t>вразутюжку</a:t>
            </a:r>
            <a:r>
              <a:rPr lang="ru-RU" sz="2400" dirty="0"/>
              <a:t> и по лицевой стороне прокладывают отделочные строчки (2 и 2') по обе стороны на равном расстоянии от строчки стачивания.</a:t>
            </a:r>
          </a:p>
          <a:p>
            <a:r>
              <a:rPr lang="ru-RU" sz="2400" dirty="0"/>
              <a:t>Используют при изготовлении спортивных изделий из кожи, при обработке боковых карманов, вытачек и т.д.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DD5595-51A5-E797-69A1-C27EA1FD17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851" r="8346"/>
          <a:stretch/>
        </p:blipFill>
        <p:spPr>
          <a:xfrm>
            <a:off x="5666174" y="1956619"/>
            <a:ext cx="4253368" cy="235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59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13BA86-0CB6-1DE9-7EE7-088A319003F4}"/>
              </a:ext>
            </a:extLst>
          </p:cNvPr>
          <p:cNvSpPr txBox="1"/>
          <p:nvPr/>
        </p:nvSpPr>
        <p:spPr>
          <a:xfrm>
            <a:off x="690442" y="654721"/>
            <a:ext cx="409786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2. </a:t>
            </a:r>
            <a:r>
              <a:rPr lang="ru-RU" sz="2400" b="1" dirty="0" err="1"/>
              <a:t>Настрочные</a:t>
            </a:r>
            <a:endParaRPr lang="ru-RU" sz="2400" b="1" dirty="0"/>
          </a:p>
          <a:p>
            <a:r>
              <a:rPr lang="ru-RU" sz="2400" u="sng" dirty="0"/>
              <a:t>2.1. С открытыми срезами </a:t>
            </a:r>
            <a:r>
              <a:rPr lang="ru-RU" sz="2400" dirty="0"/>
              <a:t>– детали стачивают строчкой,</a:t>
            </a:r>
          </a:p>
          <a:p>
            <a:r>
              <a:rPr lang="ru-RU" sz="2400" dirty="0"/>
              <a:t>шов заутюживают и прокладывают отделочную строчку 2 по лицевой стороне изделия швом шириной по модели. Используют для соединения боковых, плечевых срезов, средних срезов спинки и др.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D09DB8-5D63-383F-5DE7-32464B140C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207"/>
          <a:stretch/>
        </p:blipFill>
        <p:spPr>
          <a:xfrm>
            <a:off x="5082821" y="1809135"/>
            <a:ext cx="4531060" cy="239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16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663433-4CDD-BA7D-FDD9-ECF7F31AF8AA}"/>
              </a:ext>
            </a:extLst>
          </p:cNvPr>
          <p:cNvSpPr txBox="1"/>
          <p:nvPr/>
        </p:nvSpPr>
        <p:spPr>
          <a:xfrm>
            <a:off x="720212" y="3116624"/>
            <a:ext cx="51496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Далее шов выполняют так же, как и </a:t>
            </a:r>
            <a:r>
              <a:rPr lang="ru-RU" sz="2400" dirty="0" err="1"/>
              <a:t>настрочный</a:t>
            </a:r>
            <a:r>
              <a:rPr lang="ru-RU" sz="2400" dirty="0"/>
              <a:t> с открытыми срезами, т. е. прокладывают отделочную строчку 2. Используют для соединения и отделки деталей изделия.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C140A7-090A-7EF6-F1B8-380ED74C11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/>
        </p:blipFill>
        <p:spPr>
          <a:xfrm>
            <a:off x="5466735" y="3635478"/>
            <a:ext cx="4111273" cy="2182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335494-EEE9-5A0D-9EFC-85FE5F4B557B}"/>
              </a:ext>
            </a:extLst>
          </p:cNvPr>
          <p:cNvSpPr txBox="1"/>
          <p:nvPr/>
        </p:nvSpPr>
        <p:spPr>
          <a:xfrm>
            <a:off x="720212" y="808300"/>
            <a:ext cx="81681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/>
              <a:t>2.2. С закрытым срезом </a:t>
            </a:r>
            <a:r>
              <a:rPr lang="ru-RU" sz="2400" dirty="0"/>
              <a:t>– детали складывают лицевыми</a:t>
            </a:r>
          </a:p>
          <a:p>
            <a:r>
              <a:rPr lang="ru-RU" sz="2400" dirty="0"/>
              <a:t>сторонами внутрь таким образом, чтобы срез нижней детали выступал за срез верхней на ширину отделочной строчки плюс 0,4—1,0 см, и со стороны верхней детали на расстоянии 0,5 — 0,7 см от среза верхней детали прокладывают стачивающую строчку 1. </a:t>
            </a:r>
          </a:p>
        </p:txBody>
      </p:sp>
    </p:spTree>
    <p:extLst>
      <p:ext uri="{BB962C8B-B14F-4D97-AF65-F5344CB8AC3E}">
        <p14:creationId xmlns:p14="http://schemas.microsoft.com/office/powerpoint/2010/main" val="4267316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E09B46-8D1E-86C2-A3CC-38B4C9D48F4C}"/>
              </a:ext>
            </a:extLst>
          </p:cNvPr>
          <p:cNvSpPr txBox="1"/>
          <p:nvPr/>
        </p:nvSpPr>
        <p:spPr>
          <a:xfrm>
            <a:off x="551700" y="428178"/>
            <a:ext cx="430543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3. Накладные</a:t>
            </a:r>
          </a:p>
          <a:p>
            <a:r>
              <a:rPr lang="ru-RU" sz="2400" u="sng" dirty="0"/>
              <a:t>3.1. С открытыми срезами </a:t>
            </a:r>
            <a:r>
              <a:rPr lang="ru-RU" sz="2400" dirty="0"/>
              <a:t>– на лицевую сторону детали накладывают вторую деталь лицевой стороной вверх и прокладывают прямую или зигзагообразную строчку, отступив от срезов на 0,5 см. Используют для соединения частей прокладки, настрачивания тесьмы, втачивания нижнего воротника в горловину (на машине зигзагообразной</a:t>
            </a:r>
          </a:p>
          <a:p>
            <a:r>
              <a:rPr lang="ru-RU" sz="2400" dirty="0"/>
              <a:t>строчки)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D91510-6B5F-DFD2-950A-307060373F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0"/>
          <a:stretch/>
        </p:blipFill>
        <p:spPr>
          <a:xfrm>
            <a:off x="4857136" y="1981076"/>
            <a:ext cx="4567386" cy="252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93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233A68-C1CA-76E9-FF1D-478AE74B67AF}"/>
              </a:ext>
            </a:extLst>
          </p:cNvPr>
          <p:cNvSpPr txBox="1"/>
          <p:nvPr/>
        </p:nvSpPr>
        <p:spPr>
          <a:xfrm>
            <a:off x="808704" y="617340"/>
            <a:ext cx="383212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/>
              <a:t>3.2. С закрытым срезом </a:t>
            </a:r>
            <a:r>
              <a:rPr lang="ru-RU" sz="2400" dirty="0"/>
              <a:t>– край верхней детали заутюживают (или заметывают и </a:t>
            </a:r>
            <a:r>
              <a:rPr lang="ru-RU" sz="2400" dirty="0" err="1"/>
              <a:t>приутюживают</a:t>
            </a:r>
            <a:r>
              <a:rPr lang="ru-RU" sz="2400" dirty="0"/>
              <a:t>). На нижнюю деталь наносят линию, с которой совмещают подогнутый край верхней детали и соединяют машинной строчкой. Используют для</a:t>
            </a:r>
          </a:p>
          <a:p>
            <a:r>
              <a:rPr lang="ru-RU" sz="2400" dirty="0"/>
              <a:t>соединения прямых, чаще фигурных кокеток.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74F007-CF06-7C83-4E2D-49BBFB1A83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/>
        </p:blipFill>
        <p:spPr>
          <a:xfrm>
            <a:off x="4943560" y="1985323"/>
            <a:ext cx="4566300" cy="252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27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45B2A7-F095-0337-7782-3797C9D760C7}"/>
              </a:ext>
            </a:extLst>
          </p:cNvPr>
          <p:cNvSpPr txBox="1"/>
          <p:nvPr/>
        </p:nvSpPr>
        <p:spPr>
          <a:xfrm>
            <a:off x="613716" y="428178"/>
            <a:ext cx="412543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4. Бельевые </a:t>
            </a:r>
          </a:p>
          <a:p>
            <a:r>
              <a:rPr lang="ru-RU" sz="2400" u="sng" dirty="0"/>
              <a:t>4.1. Двойной </a:t>
            </a:r>
            <a:r>
              <a:rPr lang="ru-RU" sz="2400" dirty="0"/>
              <a:t>– детали складывают изнаночными сторонами внутрь, стачивают (строчка 1) на расстоянии 0,3 — 0,4 см от срезов, затем вывертывают на лицевую сторону, выправляют шов и выполняют вторую строчку на расстоянии 0,5 — 0,7 см от края. Используют при изготовлении верхней одежды, для стачивания подкладки карманов в изделиях без подкладки.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5E3D1C-7632-FE4A-B08D-714796A64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163" y="1632638"/>
            <a:ext cx="3999849" cy="303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47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DB8867-1950-616C-D1B7-44D592C4A554}"/>
              </a:ext>
            </a:extLst>
          </p:cNvPr>
          <p:cNvSpPr txBox="1"/>
          <p:nvPr/>
        </p:nvSpPr>
        <p:spPr>
          <a:xfrm>
            <a:off x="877529" y="428178"/>
            <a:ext cx="797150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/>
              <a:t>4.2. Запошивочный </a:t>
            </a:r>
            <a:r>
              <a:rPr lang="ru-RU" sz="2400" dirty="0"/>
              <a:t>– детали складывают лицевыми сторонами внутрь так, чтобы нижний срез выступал из-под верхнего на 0,5 — 0,7 см. Срез верхней детали огибают припуском нижней и прокладывают строчку на расстоянии 0,1—0,2 см от среза нижней детали (строчка 1); шов расправляют, огибают его верхней деталью так, чтобы необработанный срез оказался внутри.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40B784-507E-8D37-347C-0D05E6B667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00"/>
          <a:stretch/>
        </p:blipFill>
        <p:spPr>
          <a:xfrm>
            <a:off x="4847303" y="3429000"/>
            <a:ext cx="4497723" cy="2587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8E5A87-9DCB-9B59-ACC6-5F9BADD13070}"/>
              </a:ext>
            </a:extLst>
          </p:cNvPr>
          <p:cNvSpPr txBox="1"/>
          <p:nvPr/>
        </p:nvSpPr>
        <p:spPr>
          <a:xfrm>
            <a:off x="877529" y="3292959"/>
            <a:ext cx="39697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Настрачивают обработанный припуск на расстоянии 0,1 — 0,2 см от сгиба (строчка 2). Используют при изготовлении постельного белья, в костюмах без подкладки и т. д. </a:t>
            </a:r>
          </a:p>
        </p:txBody>
      </p:sp>
    </p:spTree>
    <p:extLst>
      <p:ext uri="{BB962C8B-B14F-4D97-AF65-F5344CB8AC3E}">
        <p14:creationId xmlns:p14="http://schemas.microsoft.com/office/powerpoint/2010/main" val="4182720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459628-AA31-159E-A4E2-206D2FF2E264}"/>
              </a:ext>
            </a:extLst>
          </p:cNvPr>
          <p:cNvSpPr txBox="1"/>
          <p:nvPr/>
        </p:nvSpPr>
        <p:spPr>
          <a:xfrm>
            <a:off x="680883" y="797510"/>
            <a:ext cx="432373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u="sng" dirty="0"/>
              <a:t>4.3. Шов </a:t>
            </a:r>
            <a:r>
              <a:rPr lang="ru-RU" sz="2400" u="sng" dirty="0" err="1"/>
              <a:t>взамок</a:t>
            </a:r>
            <a:r>
              <a:rPr lang="ru-RU" sz="2400" u="sng" dirty="0"/>
              <a:t> </a:t>
            </a:r>
            <a:r>
              <a:rPr lang="ru-RU" sz="2400" dirty="0"/>
              <a:t>– на машине выполняют сначала накладной шов с открытым срезом (строчка 1). Затем перегибают детали так, чтобы срезы оказались внутри, и прокладывают первую строчку (2) на 0,1 — 0,2 см от сгиба, вторую (3) на 0,5 — 0,8 см от первой строчки. Используют при изготовлении мужских сорочек, белья, джинсовых изделий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361BA0-5BBE-E52C-FE54-34339BB5B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0"/>
          <a:stretch/>
        </p:blipFill>
        <p:spPr>
          <a:xfrm>
            <a:off x="5092301" y="2281084"/>
            <a:ext cx="4780099" cy="274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28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E5DA1A-C29F-A338-374C-A411C3E78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16" y="1012722"/>
            <a:ext cx="3279168" cy="53476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099560-4976-F09D-AF44-AF8512F91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069" y="1012722"/>
            <a:ext cx="2440167" cy="18499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CA420E-2B4D-9F2E-2CBB-05AA21BAC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6376" y="3031552"/>
            <a:ext cx="3070557" cy="35299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56654A-C271-6575-BDF9-4FCACACA6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427" y="1337187"/>
            <a:ext cx="2670642" cy="2835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246428-804D-3FBD-CB0B-F332268AC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596" y="1212832"/>
            <a:ext cx="2599114" cy="28788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5E5014-BD4F-6734-DD38-923AF0529D64}"/>
              </a:ext>
            </a:extLst>
          </p:cNvPr>
          <p:cNvSpPr txBox="1"/>
          <p:nvPr/>
        </p:nvSpPr>
        <p:spPr>
          <a:xfrm>
            <a:off x="1071716" y="466635"/>
            <a:ext cx="105525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Стачные                 </a:t>
            </a:r>
            <a:r>
              <a:rPr lang="ru-RU" sz="2400" dirty="0" err="1"/>
              <a:t>Настрочные</a:t>
            </a:r>
            <a:r>
              <a:rPr lang="ru-RU" sz="2400" dirty="0"/>
              <a:t>             Накладные                 Бельевые </a:t>
            </a:r>
          </a:p>
        </p:txBody>
      </p:sp>
    </p:spTree>
    <p:extLst>
      <p:ext uri="{BB962C8B-B14F-4D97-AF65-F5344CB8AC3E}">
        <p14:creationId xmlns:p14="http://schemas.microsoft.com/office/powerpoint/2010/main" val="392253932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234</TotalTime>
  <Words>703</Words>
  <Application>Microsoft Office PowerPoint</Application>
  <PresentationFormat>Широкоэкранный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Аспект</vt:lpstr>
      <vt:lpstr>Презентация PowerPoint</vt:lpstr>
      <vt:lpstr>Соединительные бывают:  Стачные:   1.1.Взаутюжку    1.2.Вразутюжку   1.3.На ребро    1.4. Расстрочной   Настрочные:    2.1. С открытыми срезами     2.2. С закрытым срезом   Накладные:    3.1. С открытыми срезами     3.2. С закрытым срезом   Бельевые:    4.1. Двойной     4.2. Запошивочный     4.3. Шов взамок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Баркова</dc:creator>
  <cp:lastModifiedBy>Анна Баркова</cp:lastModifiedBy>
  <cp:revision>5</cp:revision>
  <dcterms:created xsi:type="dcterms:W3CDTF">2024-09-09T09:02:08Z</dcterms:created>
  <dcterms:modified xsi:type="dcterms:W3CDTF">2026-01-14T10:40:23Z</dcterms:modified>
</cp:coreProperties>
</file>